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4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1412876"/>
            <a:ext cx="11233149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+mn-lt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527051" y="1989138"/>
            <a:ext cx="11233149" cy="3744118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+mn-lt"/>
              </a:defRPr>
            </a:lvl2pPr>
          </a:lstStyle>
          <a:p>
            <a:pPr lvl="1"/>
            <a:r>
              <a:rPr lang="it-IT" dirty="0"/>
              <a:t>Fare clic per modificare il punto elenco uno</a:t>
            </a:r>
          </a:p>
          <a:p>
            <a:pPr lvl="1"/>
            <a:r>
              <a:rPr lang="it-IT" dirty="0"/>
              <a:t>Fare clic per modificare il punto elenco due</a:t>
            </a:r>
          </a:p>
          <a:p>
            <a:pPr lvl="1"/>
            <a:r>
              <a:rPr lang="it-IT" dirty="0"/>
              <a:t>Fare clic per modificare il punto elenco tre</a:t>
            </a:r>
          </a:p>
          <a:p>
            <a:pPr lvl="1"/>
            <a:r>
              <a:rPr lang="it-IT" dirty="0"/>
              <a:t>Fare clic per modificare il punto elenco quattro</a:t>
            </a:r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2763831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1412875"/>
            <a:ext cx="11233149" cy="4320381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+mn-lt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00690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911026" y="2781300"/>
            <a:ext cx="10369551" cy="28799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+mn-lt"/>
              </a:defRPr>
            </a:lvl1pPr>
          </a:lstStyle>
          <a:p>
            <a:r>
              <a:rPr lang="it-IT" dirty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527051" y="1412876"/>
            <a:ext cx="11233149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+mn-lt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1506544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534584" y="1700809"/>
            <a:ext cx="9122833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</a:defRPr>
            </a:lvl1pPr>
          </a:lstStyle>
          <a:p>
            <a:r>
              <a:rPr lang="it-IT" dirty="0"/>
              <a:t>Fare clic sull’icona per inserire un’immagine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176648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B4AE421-09DA-412D-AAD7-5E65002B1FDA}"/>
              </a:ext>
            </a:extLst>
          </p:cNvPr>
          <p:cNvSpPr txBox="1"/>
          <p:nvPr userDrawn="1"/>
        </p:nvSpPr>
        <p:spPr>
          <a:xfrm>
            <a:off x="179512" y="6525019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23C9881-DC19-44C1-8307-96C20AE8129F}" type="slidenum">
              <a:rPr lang="it-IT" sz="1200" smtClean="0"/>
              <a:t>‹N›</a:t>
            </a:fld>
            <a:endParaRPr lang="it-IT" sz="1200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726EE36-C2C5-4224-B32D-093745F9F2B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878304" y="5826343"/>
            <a:ext cx="1131773" cy="83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62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0254AA19-A235-450B-A6A4-35F5D7F1836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9425" y="224595"/>
            <a:ext cx="11233149" cy="648071"/>
          </a:xfrm>
        </p:spPr>
        <p:txBody>
          <a:bodyPr/>
          <a:lstStyle/>
          <a:p>
            <a:r>
              <a:rPr lang="it-IT" dirty="0"/>
              <a:t>Time schedule of the first </a:t>
            </a:r>
            <a:r>
              <a:rPr lang="it-IT" dirty="0" err="1"/>
              <a:t>intake</a:t>
            </a:r>
            <a:r>
              <a:rPr lang="it-IT"/>
              <a:t>: </a:t>
            </a:r>
          </a:p>
          <a:p>
            <a:r>
              <a:rPr lang="it-IT"/>
              <a:t>140 </a:t>
            </a:r>
            <a:r>
              <a:rPr lang="it-IT" dirty="0"/>
              <a:t>places for </a:t>
            </a:r>
            <a:r>
              <a:rPr lang="it-IT" dirty="0" err="1"/>
              <a:t>Italian</a:t>
            </a:r>
            <a:r>
              <a:rPr lang="it-IT" dirty="0"/>
              <a:t>, EU and NON-EU </a:t>
            </a:r>
            <a:r>
              <a:rPr lang="it-IT" dirty="0" err="1"/>
              <a:t>candidates</a:t>
            </a:r>
            <a:r>
              <a:rPr lang="it-IT" dirty="0"/>
              <a:t> with </a:t>
            </a:r>
            <a:r>
              <a:rPr lang="it-IT" dirty="0" err="1"/>
              <a:t>equivalent</a:t>
            </a:r>
            <a:r>
              <a:rPr lang="it-IT" dirty="0"/>
              <a:t> status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2192503-543A-40A1-BB31-1A6E34D46F7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 dirty="0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8C7628C6-B0E1-460B-BEFA-37F5880EC5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710104"/>
              </p:ext>
            </p:extLst>
          </p:nvPr>
        </p:nvGraphicFramePr>
        <p:xfrm>
          <a:off x="3431704" y="1052736"/>
          <a:ext cx="5688632" cy="5628166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4107527">
                  <a:extLst>
                    <a:ext uri="{9D8B030D-6E8A-4147-A177-3AD203B41FA5}">
                      <a16:colId xmlns:a16="http://schemas.microsoft.com/office/drawing/2014/main" val="72317363"/>
                    </a:ext>
                  </a:extLst>
                </a:gridCol>
                <a:gridCol w="1581105">
                  <a:extLst>
                    <a:ext uri="{9D8B030D-6E8A-4147-A177-3AD203B41FA5}">
                      <a16:colId xmlns:a16="http://schemas.microsoft.com/office/drawing/2014/main" val="2916254747"/>
                    </a:ext>
                  </a:extLst>
                </a:gridCol>
              </a:tblGrid>
              <a:tr h="4071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>
                          <a:effectLst/>
                        </a:rPr>
                        <a:t>PHASE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0" marR="50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DATE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0" marR="50420" marT="0" marB="0"/>
                </a:tc>
                <a:extLst>
                  <a:ext uri="{0D108BD9-81ED-4DB2-BD59-A6C34878D82A}">
                    <a16:rowId xmlns:a16="http://schemas.microsoft.com/office/drawing/2014/main" val="3395622404"/>
                  </a:ext>
                </a:extLst>
              </a:tr>
              <a:tr h="102294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20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endParaRPr lang="en-US" sz="900" dirty="0">
                        <a:effectLst/>
                      </a:endParaRPr>
                    </a:p>
                    <a:p>
                      <a:pPr marL="0" lvl="0" indent="0">
                        <a:lnSpc>
                          <a:spcPct val="120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US" sz="900" dirty="0">
                          <a:effectLst/>
                        </a:rPr>
                        <a:t>APPLICATION PERIOD (ENGLISH TOLC-E done by 29 April 2024 included)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0" marR="50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it-IT" sz="800" dirty="0">
                        <a:effectLst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</a:rPr>
                        <a:t>from 4 March 2024 to 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en-GB" sz="900" b="1" dirty="0">
                          <a:effectLst/>
                        </a:rPr>
                        <a:t>30 April 2024, h. 13.00</a:t>
                      </a:r>
                      <a:endParaRPr lang="it-IT" sz="800" b="1" dirty="0">
                        <a:effectLst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0" marR="50420" marT="0" marB="0" anchor="ctr"/>
                </a:tc>
                <a:extLst>
                  <a:ext uri="{0D108BD9-81ED-4DB2-BD59-A6C34878D82A}">
                    <a16:rowId xmlns:a16="http://schemas.microsoft.com/office/drawing/2014/main" val="1475404004"/>
                  </a:ext>
                </a:extLst>
              </a:tr>
              <a:tr h="87143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20000"/>
                        </a:lnSpc>
                        <a:buFont typeface="+mj-lt"/>
                        <a:buNone/>
                      </a:pPr>
                      <a:r>
                        <a:rPr lang="en-US" sz="900" dirty="0">
                          <a:effectLst/>
                        </a:rPr>
                        <a:t>PUBLICATION OF CANDIDATES WHOSE ENGLISH TOLC-E HAS NOT BEEN RECEIVED </a:t>
                      </a:r>
                      <a:endParaRPr lang="it-IT" sz="800" dirty="0">
                        <a:effectLst/>
                      </a:endParaRPr>
                    </a:p>
                    <a:p>
                      <a:pPr marL="0" lvl="0" indent="0">
                        <a:lnSpc>
                          <a:spcPct val="120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US" sz="900" dirty="0">
                          <a:effectLst/>
                        </a:rPr>
                        <a:t>DEADLINE FOR CANDIDATES WHOSE TOLC HAS NOT BEEN RECEIVED TO SEND THEIR ENGLISH TOLC- E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0" marR="50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>
                          <a:effectLst/>
                        </a:rPr>
                        <a:t>6 </a:t>
                      </a:r>
                      <a:r>
                        <a:rPr lang="it-IT" sz="900" dirty="0" err="1">
                          <a:effectLst/>
                        </a:rPr>
                        <a:t>May</a:t>
                      </a:r>
                      <a:r>
                        <a:rPr lang="it-IT" sz="900" dirty="0">
                          <a:effectLst/>
                        </a:rPr>
                        <a:t> 2024</a:t>
                      </a:r>
                      <a:r>
                        <a:rPr lang="it-IT" sz="8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it-IT" sz="800" dirty="0">
                          <a:effectLst/>
                        </a:rPr>
                        <a:t>9</a:t>
                      </a:r>
                      <a:r>
                        <a:rPr lang="it-IT" sz="900" dirty="0">
                          <a:effectLst/>
                        </a:rPr>
                        <a:t> </a:t>
                      </a:r>
                      <a:r>
                        <a:rPr lang="it-IT" sz="900" dirty="0" err="1">
                          <a:effectLst/>
                        </a:rPr>
                        <a:t>May</a:t>
                      </a:r>
                      <a:r>
                        <a:rPr lang="it-IT" sz="900" dirty="0">
                          <a:effectLst/>
                        </a:rPr>
                        <a:t> 2024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0" marR="50420" marT="0" marB="0" anchor="ctr"/>
                </a:tc>
                <a:extLst>
                  <a:ext uri="{0D108BD9-81ED-4DB2-BD59-A6C34878D82A}">
                    <a16:rowId xmlns:a16="http://schemas.microsoft.com/office/drawing/2014/main" val="3444211144"/>
                  </a:ext>
                </a:extLst>
              </a:tr>
              <a:tr h="25321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20000"/>
                        </a:lnSpc>
                        <a:buFont typeface="+mj-lt"/>
                        <a:buNone/>
                      </a:pPr>
                      <a:r>
                        <a:rPr lang="en-US" sz="900" dirty="0">
                          <a:effectLst/>
                        </a:rPr>
                        <a:t>RANKING PUBLICATION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0" marR="50420" marT="0" marB="0"/>
                </a:tc>
                <a:tc>
                  <a:txBody>
                    <a:bodyPr/>
                    <a:lstStyle/>
                    <a:p>
                      <a:pPr marL="228600" lvl="0" indent="-228600">
                        <a:lnSpc>
                          <a:spcPct val="120000"/>
                        </a:lnSpc>
                        <a:spcAft>
                          <a:spcPts val="800"/>
                        </a:spcAft>
                        <a:buFont typeface="+mj-lt"/>
                        <a:buAutoNum type="arabicPlain" startAt="16"/>
                      </a:pPr>
                      <a:r>
                        <a:rPr lang="it-IT" sz="900" b="1" dirty="0" err="1">
                          <a:effectLst/>
                        </a:rPr>
                        <a:t>May</a:t>
                      </a:r>
                      <a:r>
                        <a:rPr lang="it-IT" sz="900" b="1" dirty="0">
                          <a:effectLst/>
                        </a:rPr>
                        <a:t> 2024</a:t>
                      </a:r>
                    </a:p>
                    <a:p>
                      <a:pPr marL="0" lvl="0" indent="0">
                        <a:lnSpc>
                          <a:spcPct val="120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endParaRPr lang="it-IT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0" marR="50420" marT="0" marB="0" anchor="ctr"/>
                </a:tc>
                <a:extLst>
                  <a:ext uri="{0D108BD9-81ED-4DB2-BD59-A6C34878D82A}">
                    <a16:rowId xmlns:a16="http://schemas.microsoft.com/office/drawing/2014/main" val="1473737557"/>
                  </a:ext>
                </a:extLst>
              </a:tr>
              <a:tr h="38268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20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US" sz="900" dirty="0">
                          <a:effectLst/>
                        </a:rPr>
                        <a:t>ENROLLMENT BY SELECTED CANDIDATES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0" marR="50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en-GB" sz="900" b="1" dirty="0">
                          <a:effectLst/>
                        </a:rPr>
                        <a:t>From 16 May 2024 to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en-GB" sz="900" b="1" dirty="0">
                          <a:effectLst/>
                        </a:rPr>
                        <a:t>23 May 2024</a:t>
                      </a:r>
                      <a:endParaRPr lang="it-IT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0" marR="50420" marT="0" marB="0" anchor="ctr"/>
                </a:tc>
                <a:extLst>
                  <a:ext uri="{0D108BD9-81ED-4DB2-BD59-A6C34878D82A}">
                    <a16:rowId xmlns:a16="http://schemas.microsoft.com/office/drawing/2014/main" val="980237536"/>
                  </a:ext>
                </a:extLst>
              </a:tr>
              <a:tr h="217284">
                <a:tc gridSpan="2">
                  <a:txBody>
                    <a:bodyPr/>
                    <a:lstStyle/>
                    <a:p>
                      <a:pPr marL="283845" indent="-269240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0" marR="5042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359635"/>
                  </a:ext>
                </a:extLst>
              </a:tr>
              <a:tr h="382680">
                <a:tc>
                  <a:txBody>
                    <a:bodyPr/>
                    <a:lstStyle/>
                    <a:p>
                      <a:pPr marL="283845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</a:rPr>
                        <a:t>FIRST CLEARING PROCEDURE - </a:t>
                      </a:r>
                      <a:r>
                        <a:rPr lang="en-US" sz="900">
                          <a:effectLst/>
                        </a:rPr>
                        <a:t>PERIOD OF EXPRESSION OF INTEREST IN THE CLEARING PROCEDURE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0" marR="50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</a:rPr>
                        <a:t>From 16 May 2024 to the 23 May 2024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0" marR="50420" marT="0" marB="0" anchor="ctr"/>
                </a:tc>
                <a:extLst>
                  <a:ext uri="{0D108BD9-81ED-4DB2-BD59-A6C34878D82A}">
                    <a16:rowId xmlns:a16="http://schemas.microsoft.com/office/drawing/2014/main" val="940834777"/>
                  </a:ext>
                </a:extLst>
              </a:tr>
              <a:tr h="38268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  PUBLICATION OF THE LIST OF ACCEPTED CANDIDATES OF THE  CLEARING PROCEDURE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0" marR="50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27 May 2024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0" marR="50420" marT="0" marB="0" anchor="ctr"/>
                </a:tc>
                <a:extLst>
                  <a:ext uri="{0D108BD9-81ED-4DB2-BD59-A6C34878D82A}">
                    <a16:rowId xmlns:a16="http://schemas.microsoft.com/office/drawing/2014/main" val="1816707536"/>
                  </a:ext>
                </a:extLst>
              </a:tr>
              <a:tr h="382680">
                <a:tc>
                  <a:txBody>
                    <a:bodyPr/>
                    <a:lstStyle/>
                    <a:p>
                      <a:pPr marL="283845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PERIOD OF ENROLLEMENT FOR ACCEPTED CANDIDATES OF THE CLEARING PROCEDURE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0" marR="50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</a:rPr>
                        <a:t>From 27 May 2024 to the 30 May 2024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0" marR="50420" marT="0" marB="0" anchor="ctr"/>
                </a:tc>
                <a:extLst>
                  <a:ext uri="{0D108BD9-81ED-4DB2-BD59-A6C34878D82A}">
                    <a16:rowId xmlns:a16="http://schemas.microsoft.com/office/drawing/2014/main" val="1056027629"/>
                  </a:ext>
                </a:extLst>
              </a:tr>
              <a:tr h="244233">
                <a:tc gridSpan="2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0" marR="5042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85461"/>
                  </a:ext>
                </a:extLst>
              </a:tr>
              <a:tr h="382680">
                <a:tc>
                  <a:txBody>
                    <a:bodyPr/>
                    <a:lstStyle/>
                    <a:p>
                      <a:pPr marL="228600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</a:rPr>
                        <a:t>SECOND CLEARING PROCEDURE - </a:t>
                      </a:r>
                      <a:r>
                        <a:rPr lang="en-US" sz="900">
                          <a:effectLst/>
                        </a:rPr>
                        <a:t>PERIOD OF EXPRESSION OF INTEREST IN THE CLEARING PROCEDURE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0" marR="50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</a:rPr>
                        <a:t>From 27 May 2024 to the 30 May 2024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0" marR="50420" marT="0" marB="0" anchor="ctr"/>
                </a:tc>
                <a:extLst>
                  <a:ext uri="{0D108BD9-81ED-4DB2-BD59-A6C34878D82A}">
                    <a16:rowId xmlns:a16="http://schemas.microsoft.com/office/drawing/2014/main" val="864230030"/>
                  </a:ext>
                </a:extLst>
              </a:tr>
              <a:tr h="382680">
                <a:tc>
                  <a:txBody>
                    <a:bodyPr/>
                    <a:lstStyle/>
                    <a:p>
                      <a:pPr marL="283845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PUBLICATION OF THE LIST OF ACCEPTED CANDIDATES OF THE  CLEARING PROCEDURE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0" marR="50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4 June 2024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0" marR="50420" marT="0" marB="0" anchor="ctr"/>
                </a:tc>
                <a:extLst>
                  <a:ext uri="{0D108BD9-81ED-4DB2-BD59-A6C34878D82A}">
                    <a16:rowId xmlns:a16="http://schemas.microsoft.com/office/drawing/2014/main" val="4165885808"/>
                  </a:ext>
                </a:extLst>
              </a:tr>
              <a:tr h="382680">
                <a:tc>
                  <a:txBody>
                    <a:bodyPr/>
                    <a:lstStyle/>
                    <a:p>
                      <a:pPr marL="283845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PERIOD OF ENROLLEMENT FOR ACCEPTED CANDIDATES OF THE CLEARING PROCEDURE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0" marR="50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</a:rPr>
                        <a:t>From 4 June 2024 to the 10 June 2024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20" marR="50420" marT="0" marB="0" anchor="ctr"/>
                </a:tc>
                <a:extLst>
                  <a:ext uri="{0D108BD9-81ED-4DB2-BD59-A6C34878D82A}">
                    <a16:rowId xmlns:a16="http://schemas.microsoft.com/office/drawing/2014/main" val="3922761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975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E35D2503-A2C0-48FE-8EE7-67AB9CA0058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7051" y="260648"/>
            <a:ext cx="11233149" cy="1080120"/>
          </a:xfrm>
        </p:spPr>
        <p:txBody>
          <a:bodyPr/>
          <a:lstStyle/>
          <a:p>
            <a:r>
              <a:rPr lang="it-IT" dirty="0"/>
              <a:t>Time schedule of the second </a:t>
            </a:r>
            <a:r>
              <a:rPr lang="it-IT" dirty="0" err="1"/>
              <a:t>intake</a:t>
            </a:r>
            <a:r>
              <a:rPr lang="it-IT" dirty="0"/>
              <a:t>: </a:t>
            </a:r>
          </a:p>
          <a:p>
            <a:r>
              <a:rPr lang="it-IT" dirty="0"/>
              <a:t>25 places for </a:t>
            </a:r>
            <a:r>
              <a:rPr lang="it-IT" dirty="0" err="1"/>
              <a:t>Italian</a:t>
            </a:r>
            <a:r>
              <a:rPr lang="it-IT" dirty="0"/>
              <a:t>, EU and NON-EU </a:t>
            </a:r>
            <a:r>
              <a:rPr lang="it-IT" dirty="0" err="1"/>
              <a:t>candidates</a:t>
            </a:r>
            <a:r>
              <a:rPr lang="it-IT" dirty="0"/>
              <a:t> with </a:t>
            </a:r>
            <a:r>
              <a:rPr lang="it-IT" dirty="0" err="1"/>
              <a:t>equivalent</a:t>
            </a:r>
            <a:r>
              <a:rPr lang="it-IT" dirty="0"/>
              <a:t> status; </a:t>
            </a:r>
          </a:p>
          <a:p>
            <a:r>
              <a:rPr lang="it-IT" dirty="0"/>
              <a:t>15 places for NON-EU </a:t>
            </a:r>
            <a:r>
              <a:rPr lang="it-IT" dirty="0" err="1"/>
              <a:t>candidates</a:t>
            </a:r>
            <a:r>
              <a:rPr lang="it-IT" dirty="0"/>
              <a:t> </a:t>
            </a:r>
            <a:r>
              <a:rPr lang="it-IT" dirty="0" err="1"/>
              <a:t>residing</a:t>
            </a:r>
            <a:r>
              <a:rPr lang="it-IT" dirty="0"/>
              <a:t> </a:t>
            </a:r>
            <a:r>
              <a:rPr lang="it-IT" dirty="0" err="1"/>
              <a:t>abroad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A2D87F4-94F8-48A1-B611-3D8385C071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 dirty="0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0FB74CDC-041E-4AA5-B05B-21B47961B99B}"/>
              </a:ext>
            </a:extLst>
          </p:cNvPr>
          <p:cNvGraphicFramePr>
            <a:graphicFrameLocks noGrp="1"/>
          </p:cNvGraphicFramePr>
          <p:nvPr/>
        </p:nvGraphicFramePr>
        <p:xfrm>
          <a:off x="3143672" y="1412875"/>
          <a:ext cx="6374396" cy="4614800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4602689">
                  <a:extLst>
                    <a:ext uri="{9D8B030D-6E8A-4147-A177-3AD203B41FA5}">
                      <a16:colId xmlns:a16="http://schemas.microsoft.com/office/drawing/2014/main" val="2891446086"/>
                    </a:ext>
                  </a:extLst>
                </a:gridCol>
                <a:gridCol w="1771707">
                  <a:extLst>
                    <a:ext uri="{9D8B030D-6E8A-4147-A177-3AD203B41FA5}">
                      <a16:colId xmlns:a16="http://schemas.microsoft.com/office/drawing/2014/main" val="2689627523"/>
                    </a:ext>
                  </a:extLst>
                </a:gridCol>
              </a:tblGrid>
              <a:tr h="20160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PHASE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94" marR="674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DATE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94" marR="67494" marT="0" marB="0"/>
                </a:tc>
                <a:extLst>
                  <a:ext uri="{0D108BD9-81ED-4DB2-BD59-A6C34878D82A}">
                    <a16:rowId xmlns:a16="http://schemas.microsoft.com/office/drawing/2014/main" val="3490151418"/>
                  </a:ext>
                </a:extLst>
              </a:tr>
              <a:tr h="41758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20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effectLst/>
                        </a:rPr>
                        <a:t>APPLICATION PERIOD (official SAT score must </a:t>
                      </a:r>
                      <a:r>
                        <a:rPr lang="en-US" sz="1200" b="1" dirty="0">
                          <a:effectLst/>
                        </a:rPr>
                        <a:t>be received by UNIBO within 1 July 2024)</a:t>
                      </a:r>
                      <a:endParaRPr lang="it-IT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94" marR="674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From 2 May 2024 to 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effectLst/>
                        </a:rPr>
                        <a:t>1 July 2024, h. 13.00</a:t>
                      </a:r>
                      <a:endParaRPr lang="it-IT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94" marR="67494" marT="0" marB="0" anchor="ctr"/>
                </a:tc>
                <a:extLst>
                  <a:ext uri="{0D108BD9-81ED-4DB2-BD59-A6C34878D82A}">
                    <a16:rowId xmlns:a16="http://schemas.microsoft.com/office/drawing/2014/main" val="1118416147"/>
                  </a:ext>
                </a:extLst>
              </a:tr>
              <a:tr h="36559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20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effectLst/>
                        </a:rPr>
                        <a:t>RANKING PUBLICATION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94" marR="67494" marT="0" marB="0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</a:rPr>
                        <a:t>25 </a:t>
                      </a:r>
                      <a:r>
                        <a:rPr lang="it-IT" sz="1200" b="1" dirty="0" err="1">
                          <a:effectLst/>
                        </a:rPr>
                        <a:t>July</a:t>
                      </a:r>
                      <a:r>
                        <a:rPr lang="it-IT" sz="1200" b="1" dirty="0">
                          <a:effectLst/>
                        </a:rPr>
                        <a:t> 2024</a:t>
                      </a:r>
                      <a:endParaRPr lang="it-IT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94" marR="67494" marT="0" marB="0" anchor="ctr"/>
                </a:tc>
                <a:extLst>
                  <a:ext uri="{0D108BD9-81ED-4DB2-BD59-A6C34878D82A}">
                    <a16:rowId xmlns:a16="http://schemas.microsoft.com/office/drawing/2014/main" val="2416470045"/>
                  </a:ext>
                </a:extLst>
              </a:tr>
              <a:tr h="41758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20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effectLst/>
                        </a:rPr>
                        <a:t>ENROLLMENT BY SELECTED CANDIDATES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94" marR="67494" marT="0" marB="0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</a:rPr>
                        <a:t>From 25 </a:t>
                      </a:r>
                      <a:r>
                        <a:rPr lang="it-IT" sz="1200" b="1" dirty="0" err="1">
                          <a:effectLst/>
                        </a:rPr>
                        <a:t>July</a:t>
                      </a:r>
                      <a:r>
                        <a:rPr lang="it-IT" sz="1200" b="1" dirty="0">
                          <a:effectLst/>
                        </a:rPr>
                        <a:t> 2024 to </a:t>
                      </a:r>
                    </a:p>
                    <a:p>
                      <a:pPr marL="18415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</a:rPr>
                        <a:t>30 </a:t>
                      </a:r>
                      <a:r>
                        <a:rPr lang="it-IT" sz="1200" b="1" dirty="0" err="1">
                          <a:effectLst/>
                        </a:rPr>
                        <a:t>July</a:t>
                      </a:r>
                      <a:r>
                        <a:rPr lang="it-IT" sz="1200" b="1" dirty="0">
                          <a:effectLst/>
                        </a:rPr>
                        <a:t> 2024</a:t>
                      </a:r>
                      <a:endParaRPr lang="it-IT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94" marR="67494" marT="0" marB="0" anchor="ctr"/>
                </a:tc>
                <a:extLst>
                  <a:ext uri="{0D108BD9-81ED-4DB2-BD59-A6C34878D82A}">
                    <a16:rowId xmlns:a16="http://schemas.microsoft.com/office/drawing/2014/main" val="3325016252"/>
                  </a:ext>
                </a:extLst>
              </a:tr>
              <a:tr h="20160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94" marR="67494" marT="0" marB="0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94" marR="67494" marT="0" marB="0"/>
                </a:tc>
                <a:extLst>
                  <a:ext uri="{0D108BD9-81ED-4DB2-BD59-A6C34878D82A}">
                    <a16:rowId xmlns:a16="http://schemas.microsoft.com/office/drawing/2014/main" val="15476950"/>
                  </a:ext>
                </a:extLst>
              </a:tr>
              <a:tr h="417585">
                <a:tc>
                  <a:txBody>
                    <a:bodyPr/>
                    <a:lstStyle/>
                    <a:p>
                      <a:pPr marL="194310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FIRST CLEARING PROCEDURE - </a:t>
                      </a:r>
                      <a:r>
                        <a:rPr lang="en-US" sz="1200">
                          <a:effectLst/>
                        </a:rPr>
                        <a:t>PERIOD OF EXPRESSION OF INTEREST IN THE CLEARING PROCEDURE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94" marR="67494" marT="0" marB="0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From 25 July 2024 to 30 July 2024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94" marR="67494" marT="0" marB="0" anchor="ctr"/>
                </a:tc>
                <a:extLst>
                  <a:ext uri="{0D108BD9-81ED-4DB2-BD59-A6C34878D82A}">
                    <a16:rowId xmlns:a16="http://schemas.microsoft.com/office/drawing/2014/main" val="3141993564"/>
                  </a:ext>
                </a:extLst>
              </a:tr>
              <a:tr h="417585">
                <a:tc>
                  <a:txBody>
                    <a:bodyPr/>
                    <a:lstStyle/>
                    <a:p>
                      <a:pPr marL="194310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PUBLICATION OF THE LIST OF ACCEPTED CANDIDATES OF THE  CLEARING PROCEDURE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94" marR="67494" marT="0" marB="0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1° August 2024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94" marR="67494" marT="0" marB="0" anchor="ctr"/>
                </a:tc>
                <a:extLst>
                  <a:ext uri="{0D108BD9-81ED-4DB2-BD59-A6C34878D82A}">
                    <a16:rowId xmlns:a16="http://schemas.microsoft.com/office/drawing/2014/main" val="857951351"/>
                  </a:ext>
                </a:extLst>
              </a:tr>
              <a:tr h="417585">
                <a:tc>
                  <a:txBody>
                    <a:bodyPr/>
                    <a:lstStyle/>
                    <a:p>
                      <a:pPr marL="194310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PERIOD OF ENROLLEMENT FOR ACCEPTED CANDIDATES OF THE CLEARING PROCEDURE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94" marR="67494" marT="0" marB="0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From 1° August 2024 to 26 August 2024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94" marR="67494" marT="0" marB="0" anchor="ctr"/>
                </a:tc>
                <a:extLst>
                  <a:ext uri="{0D108BD9-81ED-4DB2-BD59-A6C34878D82A}">
                    <a16:rowId xmlns:a16="http://schemas.microsoft.com/office/drawing/2014/main" val="1730584207"/>
                  </a:ext>
                </a:extLst>
              </a:tr>
              <a:tr h="241852">
                <a:tc gridSpan="2">
                  <a:txBody>
                    <a:bodyPr/>
                    <a:lstStyle/>
                    <a:p>
                      <a:pPr marL="18415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94" marR="67494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769335"/>
                  </a:ext>
                </a:extLst>
              </a:tr>
              <a:tr h="417585">
                <a:tc>
                  <a:txBody>
                    <a:bodyPr/>
                    <a:lstStyle/>
                    <a:p>
                      <a:pPr marL="194310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SECOND CLEARING PROCEDURE - </a:t>
                      </a:r>
                      <a:r>
                        <a:rPr lang="en-US" sz="1200">
                          <a:effectLst/>
                        </a:rPr>
                        <a:t>PERIOD OF EXPRESSION OF INTEREST IN THE CLEARING PROCEDURE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94" marR="67494" marT="0" marB="0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From 1° August 2024 to 26 August 2024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94" marR="67494" marT="0" marB="0" anchor="ctr"/>
                </a:tc>
                <a:extLst>
                  <a:ext uri="{0D108BD9-81ED-4DB2-BD59-A6C34878D82A}">
                    <a16:rowId xmlns:a16="http://schemas.microsoft.com/office/drawing/2014/main" val="1430512791"/>
                  </a:ext>
                </a:extLst>
              </a:tr>
              <a:tr h="417585">
                <a:tc>
                  <a:txBody>
                    <a:bodyPr/>
                    <a:lstStyle/>
                    <a:p>
                      <a:pPr marL="194310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PUBLICATION OF THE LIST OF ACCEPTED CANDIDATES OF THE  CLEARING PROCEDURE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94" marR="67494" marT="0" marB="0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it-IT" sz="1100">
                          <a:effectLst/>
                        </a:rPr>
                        <a:t>29 August 2024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94" marR="67494" marT="0" marB="0" anchor="ctr"/>
                </a:tc>
                <a:extLst>
                  <a:ext uri="{0D108BD9-81ED-4DB2-BD59-A6C34878D82A}">
                    <a16:rowId xmlns:a16="http://schemas.microsoft.com/office/drawing/2014/main" val="2579813137"/>
                  </a:ext>
                </a:extLst>
              </a:tr>
              <a:tr h="417585">
                <a:tc>
                  <a:txBody>
                    <a:bodyPr/>
                    <a:lstStyle/>
                    <a:p>
                      <a:pPr marL="194310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PERIOD OF ENROLLEMENT FOR ACCEPTED CANDIDATES OF THE CLEARING PROCEDURE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94" marR="67494" marT="0" marB="0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effectLst/>
                        </a:rPr>
                        <a:t>From 29 August 2024 to 3 </a:t>
                      </a:r>
                      <a:r>
                        <a:rPr lang="it-IT" sz="1200" dirty="0" err="1">
                          <a:effectLst/>
                        </a:rPr>
                        <a:t>September</a:t>
                      </a:r>
                      <a:r>
                        <a:rPr lang="it-IT" sz="1200" dirty="0">
                          <a:effectLst/>
                        </a:rPr>
                        <a:t> 2024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94" marR="67494" marT="0" marB="0" anchor="ctr"/>
                </a:tc>
                <a:extLst>
                  <a:ext uri="{0D108BD9-81ED-4DB2-BD59-A6C34878D82A}">
                    <a16:rowId xmlns:a16="http://schemas.microsoft.com/office/drawing/2014/main" val="96545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2174923"/>
      </p:ext>
    </p:extLst>
  </p:cSld>
  <p:clrMapOvr>
    <a:masterClrMapping/>
  </p:clrMapOvr>
</p:sld>
</file>

<file path=ppt/theme/theme1.xml><?xml version="1.0" encoding="utf-8"?>
<a:theme xmlns:a="http://schemas.openxmlformats.org/drawingml/2006/main" name="DIAPOSITIVE">
  <a:themeElements>
    <a:clrScheme name="Personalizzato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393</Words>
  <Application>Microsoft Office PowerPoint</Application>
  <PresentationFormat>Widescreen</PresentationFormat>
  <Paragraphs>62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</vt:lpstr>
      <vt:lpstr>DIAPOSITIVE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Chiara Liverani</dc:creator>
  <cp:lastModifiedBy>Chiara Liverani</cp:lastModifiedBy>
  <cp:revision>1</cp:revision>
  <dcterms:created xsi:type="dcterms:W3CDTF">2024-03-12T09:22:11Z</dcterms:created>
  <dcterms:modified xsi:type="dcterms:W3CDTF">2024-03-12T09:25:49Z</dcterms:modified>
</cp:coreProperties>
</file>